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48" r:id="rId1"/>
  </p:sldMasterIdLst>
  <p:notesMasterIdLst>
    <p:notesMasterId r:id="rId3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2" r:id="rId15"/>
    <p:sldId id="269" r:id="rId16"/>
    <p:sldId id="270" r:id="rId17"/>
    <p:sldId id="271" r:id="rId18"/>
    <p:sldId id="273" r:id="rId19"/>
    <p:sldId id="275" r:id="rId20"/>
    <p:sldId id="277" r:id="rId21"/>
    <p:sldId id="278" r:id="rId22"/>
    <p:sldId id="279" r:id="rId23"/>
    <p:sldId id="280" r:id="rId24"/>
    <p:sldId id="274" r:id="rId25"/>
    <p:sldId id="282" r:id="rId26"/>
    <p:sldId id="283" r:id="rId27"/>
    <p:sldId id="285" r:id="rId28"/>
    <p:sldId id="284" r:id="rId29"/>
    <p:sldId id="286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rko Jocic" initials="MJ" lastIdx="1" clrIdx="0">
    <p:extLst>
      <p:ext uri="{19B8F6BF-5375-455C-9EA6-DF929625EA0E}">
        <p15:presenceInfo xmlns:p15="http://schemas.microsoft.com/office/powerpoint/2012/main" userId="Marko Jocic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5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96" y="4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5A775C-4FFE-476B-9CEE-A27D5F7F0BD7}" type="datetimeFigureOut">
              <a:rPr lang="en-US" smtClean="0"/>
              <a:t>10/26/2015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BE9E16-C854-4529-A1E8-D9D3E41DA4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8635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BE9E16-C854-4529-A1E8-D9D3E41DA49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8586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BE9E16-C854-4529-A1E8-D9D3E41DA49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1138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F2743C-938E-4170-A145-F570418AED82}" type="datetime1">
              <a:rPr lang="en-US" smtClean="0"/>
              <a:t>10/26/2015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Neuronske mreže, Master akademske studije, Fakultet tehničkih nauka, Novi Sad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F61E0-0D7D-4F63-A29D-9086CC0E6A37}" type="datetime1">
              <a:rPr lang="en-US" smtClean="0"/>
              <a:t>10/26/2015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Neuronske mreže, Master akademske studije, Fakultet tehničkih nauka, Novi Sad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689A8-4B39-4BCF-AB72-2AA30E4FDF9F}" type="datetime1">
              <a:rPr lang="en-US" smtClean="0"/>
              <a:t>10/26/2015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Neuronske mreže, Master akademske studije, Fakultet tehničkih nauka, Novi Sad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6F0E4-6ECE-4966-B363-C89AB862ECB3}" type="datetime1">
              <a:rPr lang="en-US" smtClean="0"/>
              <a:t>10/26/2015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Neuronske mreže, Master akademske studije, Fakultet tehničkih nauka, Novi Sad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AA6997-32CD-4EF0-BEB5-78BD33EFC4F6}" type="datetime1">
              <a:rPr lang="en-US" smtClean="0"/>
              <a:t>10/26/2015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Neuronske mreže, Master akademske studije, Fakultet tehničkih nauka, Novi Sad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5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A2F7F4-704C-4B28-A0A9-0C5F2A27C0CD}" type="datetime1">
              <a:rPr lang="en-US" smtClean="0"/>
              <a:t>10/26/2015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Neuronske mreže, Master akademske studije, Fakultet tehničkih nauka, Novi Sad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2867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D3A9A8-7CA4-453F-AAA3-72D77EED18C1}" type="datetime1">
              <a:rPr lang="en-US" smtClean="0"/>
              <a:t>10/26/2015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Neuronske mreže, Master akademske studije, Fakultet tehničkih nauka, Novi Sad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97B00-9475-4D77-A5E2-D2CFB16A0EC1}" type="datetime1">
              <a:rPr lang="en-US" smtClean="0"/>
              <a:t>10/26/2015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Neuronske mreže, Master akademske studije, Fakultet tehničkih nauka, Novi Sad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40ED7-5C7E-4288-AC9B-ECCC955AD5E2}" type="datetime1">
              <a:rPr lang="en-US" smtClean="0"/>
              <a:t>10/26/2015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Neuronske mreže, Master akademske studije, Fakultet tehničkih nauka, Novi Sad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BF3AB5C0-B635-45E9-B156-4EC8B0CE8B0F}" type="datetime1">
              <a:rPr lang="en-US" smtClean="0"/>
              <a:t>10/26/2015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Neuronske mreže, Master akademske studije, Fakultet tehničkih nauka, Novi Sad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6582F-2A13-4222-A571-76DCBEAF3316}" type="datetime1">
              <a:rPr lang="en-US" smtClean="0"/>
              <a:t>10/26/2015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Neuronske mreže, Master akademske studije, Fakultet tehničkih nauka, Novi Sad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C68A3C29-F8F8-4126-A2E4-3D4BFC159AE7}" type="datetime1">
              <a:rPr lang="en-US" smtClean="0"/>
              <a:t>10/26/2015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Neuronske mreže, Master akademske studije, Fakultet tehničkih nauka, Novi Sad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emf"/><Relationship Id="rId4" Type="http://schemas.openxmlformats.org/officeDocument/2006/relationships/image" Target="../media/image25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emf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ftn-ai-lab/nm-2015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 err="1" smtClean="0"/>
              <a:t>Neuronske</a:t>
            </a:r>
            <a:r>
              <a:rPr lang="en-US" b="1" dirty="0" smtClean="0"/>
              <a:t> </a:t>
            </a:r>
            <a:r>
              <a:rPr lang="en-US" b="1" dirty="0" err="1" smtClean="0"/>
              <a:t>mre</a:t>
            </a:r>
            <a:r>
              <a:rPr lang="sr-Latn-RS" b="1" dirty="0" smtClean="0"/>
              <a:t>že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sr-Latn-RS" dirty="0" smtClean="0"/>
              <a:t>1. </a:t>
            </a:r>
            <a:r>
              <a:rPr lang="en-US" dirty="0" err="1" smtClean="0"/>
              <a:t>Uvod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sr-Latn-RS" b="1" dirty="0" smtClean="0"/>
              <a:t>Master akademske studije, zimski semestar 2015/2016</a:t>
            </a:r>
          </a:p>
          <a:p>
            <a:r>
              <a:rPr lang="sr-Latn-RS" b="1" dirty="0" smtClean="0"/>
              <a:t>Fakultet tehničkih nauka, novi sad</a:t>
            </a:r>
          </a:p>
          <a:p>
            <a:pPr algn="r"/>
            <a:r>
              <a:rPr lang="sr-Latn-RS" dirty="0" smtClean="0"/>
              <a:t>Msc </a:t>
            </a:r>
            <a:r>
              <a:rPr lang="sr-Latn-RS" smtClean="0"/>
              <a:t>Marko jocić, Phd đorđe obradović</a:t>
            </a:r>
            <a:endParaRPr lang="sr-Latn-RS" dirty="0" smtClean="0"/>
          </a:p>
        </p:txBody>
      </p:sp>
    </p:spTree>
    <p:extLst>
      <p:ext uri="{BB962C8B-B14F-4D97-AF65-F5344CB8AC3E}">
        <p14:creationId xmlns:p14="http://schemas.microsoft.com/office/powerpoint/2010/main" val="3646988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Neuronske mreže, Master akademske studije, Fakultet tehničkih nauka, Novi Sad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t>10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0899" y="142874"/>
            <a:ext cx="7953375" cy="6001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047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Konvolutivne neuronske mreže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78409" y="1765278"/>
            <a:ext cx="7017991" cy="4546415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Neuronske mreže, Master akademske studije, Fakultet tehničkih nauka, Novi Sad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5272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Konvolutivne neuronske mreže 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Neuronske mreže, Master akademske studije, Fakultet tehničkih nauka, Novi Sad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t>12</a:t>
            </a:fld>
            <a:endParaRPr lang="en-US" dirty="0"/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77963" y="2119313"/>
            <a:ext cx="9296400" cy="3476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119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Konvolutivne neuronske mreže 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Neuronske mreže, Master akademske studije, Fakultet tehničkih nauka, Novi Sad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t>13</a:t>
            </a:fld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71413" y="1846263"/>
            <a:ext cx="6509500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022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Generisanje naslova slika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60146" y="1846263"/>
            <a:ext cx="6132034" cy="4022725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Neuronske mreže, Master akademske studije, Fakultet tehničkih nauka, Novi Sad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337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Google-ova neuronska mreža uči gledanjem Youtube videa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90438" y="1846263"/>
            <a:ext cx="6671050" cy="4022725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Neuronske mreže, Master akademske studije, Fakultet tehničkih nauka, Novi Sad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t>15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0274" y="1885950"/>
            <a:ext cx="3842209" cy="197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522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Mašine koje uče da prepoznaju šta </a:t>
            </a:r>
            <a:r>
              <a:rPr lang="sr-Latn-RS" b="1" dirty="0" smtClean="0"/>
              <a:t>vide</a:t>
            </a:r>
            <a:r>
              <a:rPr lang="sr-Latn-RS" dirty="0" smtClean="0"/>
              <a:t> i </a:t>
            </a:r>
            <a:r>
              <a:rPr lang="sr-Latn-RS" b="1" dirty="0" smtClean="0"/>
              <a:t>čuju </a:t>
            </a:r>
            <a:r>
              <a:rPr lang="sr-Latn-RS" dirty="0" smtClean="0"/>
              <a:t>su u srcu vodećih IT kompanija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sr-Latn-RS" dirty="0" smtClean="0"/>
              <a:t> Google, Facebook, Apple, Amazon, Netflix, Microsoft...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Neuronske mreže, Master akademske studije, Fakultet tehničkih nauka, Novi Sad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t>16</a:t>
            </a:fld>
            <a:endParaRPr lang="en-US" dirty="0"/>
          </a:p>
        </p:txBody>
      </p:sp>
      <p:pic>
        <p:nvPicPr>
          <p:cNvPr id="2050" name="Picture 2" descr="http://cdn.arstechnica.net/wp-content/uploads/2014/04/cortana2-640x39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50" y="2328051"/>
            <a:ext cx="2994623" cy="1824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5199" y="4562114"/>
            <a:ext cx="5167051" cy="1331640"/>
          </a:xfrm>
          <a:prstGeom prst="rect">
            <a:avLst/>
          </a:prstGeom>
        </p:spPr>
      </p:pic>
      <p:pic>
        <p:nvPicPr>
          <p:cNvPr id="2052" name="Picture 4" descr="http://media.idownloadblog.com/wp-content/uploads/2013/04/Google-Now-iOS-teaser-00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3165" y="1784729"/>
            <a:ext cx="4059318" cy="275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7281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Sentiment analiza i sumarizacija teksta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8387" y="3073212"/>
            <a:ext cx="10058400" cy="2921376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Neuronske mreže, Master akademske studije, Fakultet tehničkih nauka, Novi Sad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t>17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3009" y="1883870"/>
            <a:ext cx="2633176" cy="118934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6400" y="1883870"/>
            <a:ext cx="1588200" cy="110841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9332" y="1825886"/>
            <a:ext cx="4623151" cy="116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889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Rekurentne neuronske mreže</a:t>
            </a:r>
            <a:br>
              <a:rPr lang="sr-Latn-RS" dirty="0" smtClean="0"/>
            </a:br>
            <a:r>
              <a:rPr lang="sr-Latn-RS" dirty="0" smtClean="0"/>
              <a:t>- učenje sekvenci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280" y="2027239"/>
            <a:ext cx="1600124" cy="1982786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Neuronske mreže, Master akademske studije, Fakultet tehničkih nauka, Novi Sad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t>18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1350" y="1893888"/>
            <a:ext cx="4935278" cy="3887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730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Rekurentne neuronske mreže</a:t>
            </a:r>
            <a:br>
              <a:rPr lang="sr-Latn-RS" dirty="0" smtClean="0"/>
            </a:br>
            <a:r>
              <a:rPr lang="sr-Latn-RS" dirty="0" smtClean="0"/>
              <a:t>- generisanje rukopisa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Neuronske mreže, Master akademske studije, Fakultet tehničkih nauka, Novi Sad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t>19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8524" y="2662086"/>
            <a:ext cx="4619625" cy="347201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628899" y="1770658"/>
            <a:ext cx="66579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3200" dirty="0" smtClean="0"/>
              <a:t>Koji je rukopis čovek, a koji mašine?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212351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O kursu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sr-Latn-RS" dirty="0" smtClean="0"/>
              <a:t> Samo predavanja (bez vežbi)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sr-Latn-RS" dirty="0"/>
              <a:t> </a:t>
            </a:r>
            <a:r>
              <a:rPr lang="sr-Latn-RS" dirty="0" smtClean="0"/>
              <a:t>Fokus na duboke neuronske mreže i duboko učenje - </a:t>
            </a:r>
            <a:r>
              <a:rPr lang="sr-Latn-RS" b="1" dirty="0" smtClean="0"/>
              <a:t>deep neural networks, deep learning</a:t>
            </a:r>
            <a:endParaRPr lang="sr-Latn-RS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sr-Latn-RS" dirty="0"/>
              <a:t> </a:t>
            </a:r>
            <a:r>
              <a:rPr lang="sr-Latn-RS" dirty="0" smtClean="0"/>
              <a:t>Predavanja će biti praktično orijentisana, ali uz prvobitno razumevanje teorije (i malo matematike)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sr-Latn-RS" dirty="0"/>
              <a:t> </a:t>
            </a:r>
            <a:r>
              <a:rPr lang="sr-Latn-RS" dirty="0" smtClean="0"/>
              <a:t>Predavanja će trajati 6 nedelja (6 termina)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sr-Latn-RS" dirty="0"/>
              <a:t> </a:t>
            </a:r>
            <a:r>
              <a:rPr lang="sr-Latn-RS" dirty="0" smtClean="0"/>
              <a:t>Nakon 6 nedelja (predavanja) dele se projekti koji se rade 6 nedelja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sr-Latn-RS" dirty="0" smtClean="0"/>
              <a:t> Ocena: Projekat + teorija (usmeno) = 70 + 30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sr-Latn-RS" dirty="0"/>
              <a:t> </a:t>
            </a:r>
            <a:r>
              <a:rPr lang="sr-Latn-RS" dirty="0" smtClean="0"/>
              <a:t>Čim se projekat odbrani, odmah se polaže i teorija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sr-Latn-RS" dirty="0"/>
              <a:t> </a:t>
            </a:r>
            <a:r>
              <a:rPr lang="sr-Latn-RS" dirty="0" smtClean="0"/>
              <a:t>Ukoliko se projekat ne odbrani u definisanom roku, smanjuje se broj poena koji nosi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Neuronske mreže, Master akademske studije, Fakultet tehničkih nauka, Novi Sad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0038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Rekurentne neuronske mreže</a:t>
            </a:r>
            <a:br>
              <a:rPr lang="sr-Latn-RS" dirty="0" smtClean="0"/>
            </a:br>
            <a:r>
              <a:rPr lang="sr-Latn-RS" dirty="0" smtClean="0"/>
              <a:t>- generisanje Šekspira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52512" y="1846263"/>
            <a:ext cx="4947302" cy="4022725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Neuronske mreže, Master akademske studije, Fakultet tehničkih nauka, Novi Sad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3710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Rekurentne neuronske mreže</a:t>
            </a:r>
            <a:br>
              <a:rPr lang="sr-Latn-RS" dirty="0" smtClean="0"/>
            </a:br>
            <a:r>
              <a:rPr lang="sr-Latn-RS" dirty="0" smtClean="0"/>
              <a:t>- generisanje Wikipedia članka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Neuronske mreže, Master akademske studije, Fakultet tehničkih nauka, Novi Sad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t>21</a:t>
            </a:fld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04512" y="1846263"/>
            <a:ext cx="8443301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912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Rekurentne neuronske mreže</a:t>
            </a:r>
            <a:br>
              <a:rPr lang="sr-Latn-RS" dirty="0" smtClean="0"/>
            </a:br>
            <a:r>
              <a:rPr lang="sr-Latn-RS" dirty="0" smtClean="0"/>
              <a:t>- generisanje Latex-a (ručno ispravljen)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Neuronske mreže, Master akademske studije, Fakultet tehničkih nauka, Novi Sad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t>22</a:t>
            </a:fld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38325" y="1848426"/>
            <a:ext cx="7858125" cy="4442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363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Rekurentne neuronske mreže</a:t>
            </a:r>
            <a:br>
              <a:rPr lang="sr-Latn-RS" dirty="0" smtClean="0"/>
            </a:br>
            <a:r>
              <a:rPr lang="sr-Latn-RS" dirty="0" smtClean="0"/>
              <a:t>- generisanje C koda (Linux source kod)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Neuronske mreže, Master akademske studije, Fakultet tehničkih nauka, Novi Sad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t>23</a:t>
            </a:fld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12322" y="1846263"/>
            <a:ext cx="7027682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627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Rekurentne neuronske mreže</a:t>
            </a:r>
            <a:br>
              <a:rPr lang="sr-Latn-RS" dirty="0" smtClean="0"/>
            </a:br>
            <a:r>
              <a:rPr lang="sr-Latn-RS" dirty="0" smtClean="0"/>
              <a:t>- </a:t>
            </a:r>
            <a:r>
              <a:rPr lang="en-US" dirty="0" err="1" smtClean="0"/>
              <a:t>generisanje</a:t>
            </a:r>
            <a:r>
              <a:rPr lang="en-US" dirty="0" smtClean="0"/>
              <a:t> Atari </a:t>
            </a:r>
            <a:r>
              <a:rPr lang="en-US" dirty="0" err="1" smtClean="0"/>
              <a:t>igrice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Neuronske mreže, Master akademske studije, Fakultet tehničkih nauka, Novi Sad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t>24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4575" y="1896987"/>
            <a:ext cx="6790276" cy="376903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9237" y="5666025"/>
            <a:ext cx="3040951" cy="665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296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Mašinsko učenje (i neuronske mreže)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buFont typeface="Arial" panose="020B0604020202020204" pitchFamily="34" charset="0"/>
              <a:buChar char="•"/>
            </a:pPr>
            <a:r>
              <a:rPr lang="sr-Latn-RS" sz="2000" dirty="0" smtClean="0"/>
              <a:t>Koriste se za probleme ekstrakcije osobina/svojstava/odlika (eng. feature extracting) iz podataka, a u cilju rešavanja mnogih različitih predvidljivih zadataka: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sr-Latn-RS" sz="1600" dirty="0" smtClean="0"/>
              <a:t>Predviđanja/prognoze (potrošnja energije, vreme, elementarne nepogode)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sr-Latn-RS" sz="1600" dirty="0" smtClean="0"/>
              <a:t>Manjak podataka (Netflix preporuke)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sr-Latn-RS" sz="1600" dirty="0" smtClean="0"/>
              <a:t>Detekcija anomalija (bezbednost, prevare, mutacije virusa)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sr-Latn-RS" sz="1600" dirty="0" smtClean="0"/>
              <a:t>Klasifikacija (procena rizika kredita, dijagnoza raka)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sr-Latn-RS" sz="1600" dirty="0" smtClean="0"/>
              <a:t>Rangiranje (Google pretraga, personalizacija pretraga)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sr-Latn-RS" sz="1600" dirty="0" smtClean="0"/>
              <a:t>Sumarizacija (pregled vesti, sentiment analiza socijalnih medija)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sr-Latn-RS" sz="1600" dirty="0" smtClean="0"/>
              <a:t>Donošenje odluka (veštačka inteligencija, robotika, trgovina)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Neuronske mreže, Master akademske studije, Fakultet tehničkih nauka, Novi Sad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7653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Kada primeniti mašinsko učenje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5170170" cy="4023360"/>
          </a:xfrm>
        </p:spPr>
        <p:txBody>
          <a:bodyPr/>
          <a:lstStyle/>
          <a:p>
            <a:pPr lvl="1">
              <a:buFont typeface="Arial" panose="020B0604020202020204" pitchFamily="34" charset="0"/>
              <a:buChar char="•"/>
            </a:pPr>
            <a:r>
              <a:rPr lang="sr-Latn-RS" sz="1600" dirty="0" smtClean="0"/>
              <a:t>Kada ljudska ekspertiza nije prisutna (navigacija na Marsu)</a:t>
            </a:r>
          </a:p>
          <a:p>
            <a:pPr lvl="1">
              <a:buFont typeface="Arial" panose="020B0604020202020204" pitchFamily="34" charset="0"/>
              <a:buChar char="•"/>
            </a:pPr>
            <a:endParaRPr lang="sr-Latn-RS" sz="16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sr-Latn-RS" sz="1600" dirty="0" smtClean="0"/>
              <a:t>Kada ljudi nisu u mogućnosti da objasne svoju ekspertizu (prepoznavanje govora, računarska vizija, prirodni jezik)</a:t>
            </a:r>
          </a:p>
          <a:p>
            <a:pPr lvl="1">
              <a:buFont typeface="Arial" panose="020B0604020202020204" pitchFamily="34" charset="0"/>
              <a:buChar char="•"/>
            </a:pPr>
            <a:endParaRPr lang="sr-Latn-RS" sz="16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sr-Latn-RS" sz="1600" dirty="0" smtClean="0"/>
              <a:t>Kada rešenje treba prilagoditi određenim slučajevima (biometrika, personalizacija)</a:t>
            </a:r>
          </a:p>
          <a:p>
            <a:pPr lvl="1">
              <a:buFont typeface="Arial" panose="020B0604020202020204" pitchFamily="34" charset="0"/>
              <a:buChar char="•"/>
            </a:pPr>
            <a:endParaRPr lang="sr-Latn-RS" sz="16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sr-Latn-RS" sz="1600" dirty="0" smtClean="0"/>
              <a:t>Kada je veličina problema jednostavno prevelika za ljudske ograničene sposobnosti rezonovanja (računanje ranga web stranica, reklame na Facebook stranicama)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Neuronske mreže, Master akademske studije, Fakultet tehničkih nauka, Novi Sad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t>26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1000" y="1832150"/>
            <a:ext cx="2123476" cy="159383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2288" y="3331196"/>
            <a:ext cx="2636918" cy="147749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4419" y="4665060"/>
            <a:ext cx="2680650" cy="1642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967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Izazovi: puno prostora za napredak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20987" y="2018805"/>
            <a:ext cx="7594563" cy="3995982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Neuronske mreže, Master akademske studije, Fakultet tehničkih nauka, Novi Sad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0873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Izazovi: one-shot learning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Neuronske mreže, Master akademske studije, Fakultet tehničkih nauka, Novi Sad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t>28</a:t>
            </a:fld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91757" y="1832610"/>
            <a:ext cx="6373212" cy="402272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175760" y="4901228"/>
            <a:ext cx="397992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2800" dirty="0" smtClean="0"/>
              <a:t>Da li možete da pronađete ostale tufe?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747765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Ostali izazovi: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sr-Latn-RS" dirty="0" smtClean="0"/>
              <a:t> </a:t>
            </a:r>
            <a:r>
              <a:rPr lang="sr-Latn-RS" b="1" dirty="0" smtClean="0"/>
              <a:t>Multi-task i prenos znanja (generalizacija) </a:t>
            </a:r>
            <a:r>
              <a:rPr lang="sr-Latn-RS" dirty="0" smtClean="0"/>
              <a:t>– da li neuronska mreža može nešto što je naučila na jednom primeru primeni na neki drugi primer?</a:t>
            </a:r>
          </a:p>
          <a:p>
            <a:pPr>
              <a:buFont typeface="Arial" panose="020B0604020202020204" pitchFamily="34" charset="0"/>
              <a:buChar char="•"/>
            </a:pPr>
            <a:endParaRPr lang="sr-Latn-RS" dirty="0"/>
          </a:p>
          <a:p>
            <a:pPr>
              <a:buFont typeface="Arial" panose="020B0604020202020204" pitchFamily="34" charset="0"/>
              <a:buChar char="•"/>
            </a:pPr>
            <a:r>
              <a:rPr lang="sr-Latn-RS" dirty="0"/>
              <a:t> </a:t>
            </a:r>
            <a:r>
              <a:rPr lang="sr-Latn-RS" b="1" dirty="0" smtClean="0"/>
              <a:t>Skaliranje i efikasnost </a:t>
            </a:r>
            <a:r>
              <a:rPr lang="sr-Latn-RS" dirty="0" smtClean="0"/>
              <a:t>– trenuno, duboke neuronske mreže jesu velike, ali za bolje rezultate moraju biti MNOGO veće</a:t>
            </a:r>
          </a:p>
          <a:p>
            <a:pPr>
              <a:buFont typeface="Arial" panose="020B0604020202020204" pitchFamily="34" charset="0"/>
              <a:buChar char="•"/>
            </a:pPr>
            <a:endParaRPr lang="sr-Latn-RS" dirty="0"/>
          </a:p>
          <a:p>
            <a:pPr>
              <a:buFont typeface="Arial" panose="020B0604020202020204" pitchFamily="34" charset="0"/>
              <a:buChar char="•"/>
            </a:pPr>
            <a:r>
              <a:rPr lang="sr-Latn-RS" dirty="0" smtClean="0"/>
              <a:t> </a:t>
            </a:r>
            <a:r>
              <a:rPr lang="sr-Latn-RS" b="1" dirty="0" smtClean="0"/>
              <a:t>Sposobnost generisanja podataka </a:t>
            </a:r>
            <a:r>
              <a:rPr lang="sr-Latn-RS" dirty="0" smtClean="0"/>
              <a:t>– slike/videa na osnovu teksta, muzike na osnovu primera, čak i celih knjiga na osnovu ideja</a:t>
            </a:r>
          </a:p>
          <a:p>
            <a:pPr>
              <a:buFont typeface="Arial" panose="020B0604020202020204" pitchFamily="34" charset="0"/>
              <a:buChar char="•"/>
            </a:pPr>
            <a:endParaRPr lang="sr-Latn-RS" dirty="0"/>
          </a:p>
          <a:p>
            <a:pPr>
              <a:buFont typeface="Arial" panose="020B0604020202020204" pitchFamily="34" charset="0"/>
              <a:buChar char="•"/>
            </a:pPr>
            <a:r>
              <a:rPr lang="sr-Latn-RS" dirty="0" smtClean="0"/>
              <a:t> </a:t>
            </a:r>
            <a:r>
              <a:rPr lang="sr-Latn-RS" b="1" dirty="0" smtClean="0"/>
              <a:t>Naprednije arhitekture </a:t>
            </a:r>
            <a:r>
              <a:rPr lang="sr-Latn-RS" dirty="0" smtClean="0"/>
              <a:t>veštačkih neuronskih mreža i veštačke inteligencije uopšte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Neuronske mreže, Master akademske studije, Fakultet tehničkih nauka, Novi Sad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758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Alati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41705" y="2158555"/>
            <a:ext cx="10058400" cy="4023360"/>
          </a:xfrm>
        </p:spPr>
        <p:txBody>
          <a:bodyPr>
            <a:normAutofit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sr-Latn-RS" b="1" dirty="0" smtClean="0"/>
              <a:t> Python (2.7), </a:t>
            </a:r>
            <a:r>
              <a:rPr lang="sr-Latn-RS" dirty="0" smtClean="0"/>
              <a:t>tačnije</a:t>
            </a:r>
            <a:r>
              <a:rPr lang="sr-Latn-RS" b="1" dirty="0" smtClean="0"/>
              <a:t> Anaconda</a:t>
            </a:r>
            <a:r>
              <a:rPr lang="sr-Latn-RS" dirty="0" smtClean="0"/>
              <a:t> – Python distribucija sa bibliotekama za naučno istraživanje: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sr-Latn-RS" dirty="0" smtClean="0"/>
              <a:t>Numpy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sr-Latn-RS" dirty="0" smtClean="0"/>
              <a:t>Scipy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sr-Latn-RS" dirty="0" smtClean="0"/>
              <a:t>Sci-kit learn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sr-Latn-RS" dirty="0" smtClean="0"/>
              <a:t>Matplotlib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sr-Latn-RS" dirty="0" smtClean="0"/>
              <a:t>IPython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sr-Latn-RS" dirty="0" smtClean="0"/>
              <a:t>... </a:t>
            </a:r>
            <a:r>
              <a:rPr lang="sr-Latn-RS" dirty="0"/>
              <a:t>i</a:t>
            </a:r>
            <a:r>
              <a:rPr lang="sr-Latn-RS" dirty="0" smtClean="0"/>
              <a:t> još 300 dodatnih paketa ...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sr-Latn-RS" dirty="0"/>
              <a:t> </a:t>
            </a:r>
            <a:r>
              <a:rPr lang="sr-Latn-RS" b="1" dirty="0" smtClean="0"/>
              <a:t>OpenCV</a:t>
            </a:r>
            <a:r>
              <a:rPr lang="sr-Latn-RS" dirty="0" smtClean="0"/>
              <a:t> </a:t>
            </a:r>
            <a:r>
              <a:rPr lang="sr-Latn-RS" b="1" dirty="0" smtClean="0"/>
              <a:t>(3.0) </a:t>
            </a:r>
            <a:r>
              <a:rPr lang="sr-Latn-RS" dirty="0" smtClean="0"/>
              <a:t>– neće biti neophodan, ali može biti koristan za rad sa slikama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sr-Latn-RS" dirty="0" smtClean="0"/>
              <a:t> </a:t>
            </a:r>
            <a:r>
              <a:rPr lang="sr-Latn-RS" b="1" dirty="0" smtClean="0"/>
              <a:t>Theano (0.7)</a:t>
            </a:r>
            <a:r>
              <a:rPr lang="sr-Latn-RS" dirty="0" smtClean="0"/>
              <a:t> – biblioteka za numerička izračunavanja u Python-u: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sr-Latn-RS" dirty="0" smtClean="0"/>
              <a:t>Optimizuje matematičke izraze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sr-Latn-RS" dirty="0" smtClean="0"/>
              <a:t>Može da se izvršava na GPU (CUDA, OpenCL)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sr-Latn-RS" dirty="0"/>
              <a:t> </a:t>
            </a:r>
            <a:r>
              <a:rPr lang="sr-Latn-RS" b="1" dirty="0" smtClean="0"/>
              <a:t>Keras (0.2)</a:t>
            </a:r>
            <a:r>
              <a:rPr lang="sr-Latn-RS" dirty="0" smtClean="0"/>
              <a:t> – biblioteka za neuronske mreže, bazirana na Theano</a:t>
            </a:r>
            <a:endParaRPr lang="sr-Latn-RS" dirty="0"/>
          </a:p>
        </p:txBody>
      </p:sp>
      <p:pic>
        <p:nvPicPr>
          <p:cNvPr id="1026" name="Picture 2" descr="https://upload.wikimedia.org/wikipedia/en/c/cd/Anaconda_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8357" y="2465259"/>
            <a:ext cx="2438400" cy="1704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Neuronske mreže, Master akademske studije, Fakultet tehničkih nauka, Novi Sad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2466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Materijali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41705" y="2158555"/>
            <a:ext cx="10058400" cy="4023360"/>
          </a:xfrm>
        </p:spPr>
        <p:txBody>
          <a:bodyPr/>
          <a:lstStyle/>
          <a:p>
            <a:pPr marL="0" indent="0">
              <a:buNone/>
            </a:pPr>
            <a:endParaRPr lang="sr-Latn-RS" dirty="0" smtClean="0"/>
          </a:p>
          <a:p>
            <a:pPr marL="0" indent="0">
              <a:buNone/>
            </a:pPr>
            <a:endParaRPr lang="sr-Latn-RS" dirty="0"/>
          </a:p>
          <a:p>
            <a:pPr marL="0" indent="0">
              <a:buNone/>
            </a:pPr>
            <a:endParaRPr lang="sr-Latn-RS" dirty="0" smtClean="0"/>
          </a:p>
          <a:p>
            <a:pPr marL="0" indent="0" algn="ctr">
              <a:buNone/>
            </a:pPr>
            <a:r>
              <a:rPr lang="sr-Latn-RS" sz="4000" dirty="0">
                <a:hlinkClick r:id="rId2"/>
              </a:rPr>
              <a:t>https://github.com/ftn-ai-lab/nm-2015</a:t>
            </a:r>
            <a:endParaRPr lang="sr-Latn-RS" sz="4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Neuronske mreže, Master akademske studije, Fakultet tehničkih nauka, Novi Sad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1882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Primena: prepoznavanje na prirodnim slikama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41705" y="2158555"/>
            <a:ext cx="10058400" cy="402336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endParaRPr lang="sr-Latn-R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2158555"/>
            <a:ext cx="2447839" cy="366479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4416" y="1852494"/>
            <a:ext cx="3788055" cy="427691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2471" y="2158555"/>
            <a:ext cx="2571925" cy="4023360"/>
          </a:xfrm>
          <a:prstGeom prst="rect">
            <a:avLst/>
          </a:prstGeom>
        </p:spPr>
      </p:pic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Neuronske mreže, Master akademske studije, Fakultet tehničkih nauka, Novi Sad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5802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Primena: detekcija lica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71625" y="1808163"/>
            <a:ext cx="3369515" cy="407547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3024" y="2258076"/>
            <a:ext cx="4506601" cy="3625560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5133975" y="3667125"/>
            <a:ext cx="1123950" cy="4286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Neuronske mreže, Master akademske studije, Fakultet tehničkih nauka, Novi Sad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002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Primena: detekcija pešaka</a:t>
            </a:r>
            <a:br>
              <a:rPr lang="sr-Latn-RS" dirty="0" smtClean="0"/>
            </a:br>
            <a:r>
              <a:rPr lang="sr-Latn-RS" dirty="0" smtClean="0"/>
              <a:t>(milioni obeleženih podataka)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9330" y="1845734"/>
            <a:ext cx="7379969" cy="4298689"/>
          </a:xfrm>
          <a:prstGeom prst="rect">
            <a:avLst/>
          </a:prstGeom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Neuronske mreže, Master akademske studije, Fakultet tehničkih nauka, Novi Sad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0272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Još sličnih primena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280" y="1931745"/>
            <a:ext cx="3457650" cy="2556360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Neuronske mreže, Master akademske studije, Fakultet tehničkih nauka, Novi Sad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t>8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3988" y="3209925"/>
            <a:ext cx="3885001" cy="288684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13950" y="2043525"/>
            <a:ext cx="3108000" cy="233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227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Inspiracija u neuro-naukama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62475" y="1898634"/>
            <a:ext cx="3588696" cy="4023360"/>
          </a:xfrm>
        </p:spPr>
        <p:txBody>
          <a:bodyPr>
            <a:normAutofit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sr-Latn-RS" dirty="0" smtClean="0"/>
              <a:t> eksperiment: mačkama pokazivane linije različitih orijentacija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sr-Latn-RS" dirty="0"/>
              <a:t> </a:t>
            </a:r>
            <a:r>
              <a:rPr lang="sr-Latn-RS" dirty="0" smtClean="0"/>
              <a:t>rezultat: različiti neuroni „okidaju“ na linije različitih orijentacija</a:t>
            </a:r>
          </a:p>
          <a:p>
            <a:pPr>
              <a:buFont typeface="Arial" panose="020B0604020202020204" pitchFamily="34" charset="0"/>
              <a:buChar char="•"/>
            </a:pPr>
            <a:endParaRPr lang="sr-Latn-RS" dirty="0"/>
          </a:p>
          <a:p>
            <a:pPr algn="r">
              <a:buFont typeface="Arial" panose="020B0604020202020204" pitchFamily="34" charset="0"/>
              <a:buChar char="•"/>
            </a:pPr>
            <a:r>
              <a:rPr lang="sr-Latn-RS" dirty="0" smtClean="0"/>
              <a:t> eksperiment: mačke živele par meseci samo u svetu sa vertikalnim linijama</a:t>
            </a:r>
          </a:p>
          <a:p>
            <a:pPr algn="r">
              <a:buFont typeface="Arial" panose="020B0604020202020204" pitchFamily="34" charset="0"/>
              <a:buChar char="•"/>
            </a:pPr>
            <a:r>
              <a:rPr lang="sr-Latn-RS" dirty="0"/>
              <a:t> </a:t>
            </a:r>
            <a:r>
              <a:rPr lang="sr-Latn-RS" dirty="0" smtClean="0"/>
              <a:t>rezultat: neuroni za horizontalne linije nikad nisu „okidali“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Neuronske mreže, Master akademske studije, Fakultet tehničkih nauka, Novi Sad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t>9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1898634"/>
            <a:ext cx="3396560" cy="426580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1171" y="2038551"/>
            <a:ext cx="2847353" cy="363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676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180</TotalTime>
  <Words>1025</Words>
  <Application>Microsoft Office PowerPoint</Application>
  <PresentationFormat>Widescreen</PresentationFormat>
  <Paragraphs>143</Paragraphs>
  <Slides>29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3" baseType="lpstr">
      <vt:lpstr>Arial</vt:lpstr>
      <vt:lpstr>Calibri</vt:lpstr>
      <vt:lpstr>Calibri Light</vt:lpstr>
      <vt:lpstr>Retrospect</vt:lpstr>
      <vt:lpstr>Neuronske mreže  1. Uvod</vt:lpstr>
      <vt:lpstr>O kursu</vt:lpstr>
      <vt:lpstr>Alati</vt:lpstr>
      <vt:lpstr>Materijali</vt:lpstr>
      <vt:lpstr>Primena: prepoznavanje na prirodnim slikama</vt:lpstr>
      <vt:lpstr>Primena: detekcija lica</vt:lpstr>
      <vt:lpstr>Primena: detekcija pešaka (milioni obeleženih podataka)</vt:lpstr>
      <vt:lpstr>Još sličnih primena</vt:lpstr>
      <vt:lpstr>Inspiracija u neuro-naukama</vt:lpstr>
      <vt:lpstr>PowerPoint Presentation</vt:lpstr>
      <vt:lpstr>Konvolutivne neuronske mreže</vt:lpstr>
      <vt:lpstr>Konvolutivne neuronske mreže </vt:lpstr>
      <vt:lpstr>Konvolutivne neuronske mreže </vt:lpstr>
      <vt:lpstr>Generisanje naslova slika</vt:lpstr>
      <vt:lpstr>Google-ova neuronska mreža uči gledanjem Youtube videa</vt:lpstr>
      <vt:lpstr>Mašine koje uče da prepoznaju šta vide i čuju su u srcu vodećih IT kompanija</vt:lpstr>
      <vt:lpstr>Sentiment analiza i sumarizacija teksta</vt:lpstr>
      <vt:lpstr>Rekurentne neuronske mreže - učenje sekvenci</vt:lpstr>
      <vt:lpstr>Rekurentne neuronske mreže - generisanje rukopisa</vt:lpstr>
      <vt:lpstr>Rekurentne neuronske mreže - generisanje Šekspira</vt:lpstr>
      <vt:lpstr>Rekurentne neuronske mreže - generisanje Wikipedia članka</vt:lpstr>
      <vt:lpstr>Rekurentne neuronske mreže - generisanje Latex-a (ručno ispravljen)</vt:lpstr>
      <vt:lpstr>Rekurentne neuronske mreže - generisanje C koda (Linux source kod)</vt:lpstr>
      <vt:lpstr>Rekurentne neuronske mreže - generisanje Atari igrice</vt:lpstr>
      <vt:lpstr>Mašinsko učenje (i neuronske mreže)</vt:lpstr>
      <vt:lpstr>Kada primeniti mašinsko učenje</vt:lpstr>
      <vt:lpstr>Izazovi: puno prostora za napredak</vt:lpstr>
      <vt:lpstr>Izazovi: one-shot learning</vt:lpstr>
      <vt:lpstr>Ostali izazovi: 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Neuronske mreže</dc:title>
  <dc:creator>Marko Jocic</dc:creator>
  <cp:lastModifiedBy>Marko Jocic</cp:lastModifiedBy>
  <cp:revision>66</cp:revision>
  <dcterms:created xsi:type="dcterms:W3CDTF">2015-10-13T13:34:15Z</dcterms:created>
  <dcterms:modified xsi:type="dcterms:W3CDTF">2015-10-26T11:27:14Z</dcterms:modified>
</cp:coreProperties>
</file>